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4"/>
  </p:sldMasterIdLst>
  <p:notesMasterIdLst>
    <p:notesMasterId r:id="rId26"/>
  </p:notesMasterIdLst>
  <p:sldIdLst>
    <p:sldId id="726" r:id="rId5"/>
    <p:sldId id="1103" r:id="rId6"/>
    <p:sldId id="1096" r:id="rId7"/>
    <p:sldId id="1108" r:id="rId8"/>
    <p:sldId id="1109" r:id="rId9"/>
    <p:sldId id="1104" r:id="rId10"/>
    <p:sldId id="1110" r:id="rId11"/>
    <p:sldId id="1112" r:id="rId12"/>
    <p:sldId id="1111" r:id="rId13"/>
    <p:sldId id="1113" r:id="rId14"/>
    <p:sldId id="1105" r:id="rId15"/>
    <p:sldId id="1106" r:id="rId16"/>
    <p:sldId id="1118" r:id="rId17"/>
    <p:sldId id="1121" r:id="rId18"/>
    <p:sldId id="1120" r:id="rId19"/>
    <p:sldId id="1107" r:id="rId20"/>
    <p:sldId id="1114" r:id="rId21"/>
    <p:sldId id="1116" r:id="rId22"/>
    <p:sldId id="1115" r:id="rId23"/>
    <p:sldId id="1117" r:id="rId24"/>
    <p:sldId id="1123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64646"/>
    <a:srgbClr val="2D3966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2C0C-9963-4738-A598-9D8D760E64B6}" v="239" dt="2023-09-07T14:06:31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353" autoAdjust="0"/>
  </p:normalViewPr>
  <p:slideViewPr>
    <p:cSldViewPr snapToGrid="0">
      <p:cViewPr varScale="1">
        <p:scale>
          <a:sx n="104" d="100"/>
          <a:sy n="104" d="100"/>
        </p:scale>
        <p:origin x="138" y="22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3:1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99,'0'-1,"0"0,1 0,-1 0,1 0,0 0,-1 0,1 0,0 0,-1 0,1 0,0 0,0 1,0-1,0 0,-1 1,1-1,0 0,0 1,0-1,1 1,-1 0,0-1,0 1,0 0,0-1,0 1,2 0,37-4,-36 4,341-3,-177 5,-149-3,1-1,38-10,-10 2,-7 3,-7 0,0 2,49 0,8 7,109-4,-128-10,-51 8,1 0,32-1,0 4,110 4,-145 0,1 1,-1 1,0 0,27 14,-28-12,1 0,0-1,0 0,27 3,97 16,-53-1,-71-18,0-1,0 0,0-1,32 2,65 6,-80-7,54 2,-51-7,-6-1,0 1,-1 2,59 10,-49-5,0-2,0-2,0-2,46-5,10 2,603 2,-682-1,-1-1,32-7,32-4,-78 13,2 1,1-1,-1 0,0-1,1 1,-1-1,0-1,0 1,1-1,-1 0,0 0,-1-1,1 0,7-5,2-1,-2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3:21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27,'0'-2,"1"1,-1 0,1 0,-1 0,1 0,-1 0,1 0,0 0,-1 0,1 1,0-1,0 0,0 0,0 0,0 1,0-1,0 1,0-1,0 1,0-1,0 1,0-1,0 1,0 0,0 0,1-1,1 1,37-4,-36 3,275-1,-143 4,-118-1,0 1,33 7,31 4,-9-13,-41 0,0 0,-1 2,53 10,-42-5,0-3,0-1,0-2,46-4,9 0,13 1,118 5,-162 9,-49-8,1-1,27 3,126-8,69 4,-168 9,-50-6,0-2,31 2,432-6,-468 2,1 1,33 7,31 4,623-11,-345-5,-167 3,-172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08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28,'0'-1,"0"0,1 0,-1-1,1 1,-1 0,1 0,0 1,-1-1,1 0,0 0,0 0,0 0,-1 0,1 1,0-1,0 0,0 1,0-1,0 1,0-1,1 1,-1 0,0-1,0 1,0 0,0 0,2 0,37-5,-35 5,420-4,-217 7,977-3,-1167 1,0 1,33 8,31 2,348-11,-206-2,-206 2,0 1,32 7,32 3,-21-11,-32-2,1 2,-1 1,50 9,-38-4,-1-2,0-2,1-1,53-6,4 1,11 5,119-4,-128-20,-82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16.8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27,'1'-1,"-1"-1,1 1,-1 0,1 0,-1 0,1 0,-1 0,1 1,0-1,0 0,-1 0,1 0,0 1,0-1,0 0,0 1,0-1,0 1,0-1,0 1,0-1,0 1,0 0,1-1,-1 1,0 0,2 0,36-4,-34 3,372-1,-193 4,-166-1,1 1,30 7,34 3,31-12,-61-1,0 2,90 13,-111-10,1-1,57-2,20 1,12 22,-82-17,-6 0,0-2,50 1,3222-9,-1748 5,-1542-3,-1-1,1 0,16-5,34-4,-47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27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27,'1'-1,"-1"0,0 0,1 0,-1 0,1 0,0 0,-1 0,1 0,0 0,0 0,-1 1,1-1,0 0,0 0,0 1,0-1,0 1,0-1,0 1,0-1,0 1,0-1,0 1,0 0,1 0,-1 0,2 0,36-5,-34 5,436-3,-225 5,219-2,-414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32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3,'127'-2,"135"4,-190 10,-50-8,0 0,31 1,-33-5,9-1,-1 2,1 1,44 9,-47-6,47 3,22 4,-58-3,-6-1,0-2,1-1,44 2,-45-6,48 10,-48-6,47 1,-58-5,10-2,-1 2,0 1,42 9,-30-5,2-1,-1-2,0-2,46-4,9 0,1064 3,-1142-1,-1-1,32-7,32-3,9 12,-55 2,0-3,0 0,65-13,-75 9,1 2,-1 0,27 2,-26 1,-1-1,0-1,29-7,-14 2,0 2,0 2,0 2,52 4,4 0,-49-4,1-2,53-11,-45 7,1 3,95 7,-40-1,758-2,-827-4,-29-2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0.9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59,'18'1,"-1"0,35 9,-33-6,0 0,25 1,387-4,-207-3,-199 1,0-2,-1-1,45-12,-44 9,-1 1,1 1,47-2,-50 6,-1 0,1-1,-1-1,0-1,38-13,-44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1,'2759'0,"-2738"0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0,'654'0,"-636"1,0 1,33 8,31 3,622-11,-343-5,2131 3,-2464 1,53 10,-52-6,50 3,670-9,-728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5DE1-BFDB-471D-8041-03C27211ED33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4A5F4-6EA3-46AC-8156-20407ABE9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26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2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9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5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1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08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02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7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82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8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0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3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1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6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3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5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6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가중치에 영향을 줄 수 있는 여러가지 요소들과 앞으로 구현할 모델에 어떻게 적용할 것인지에 대해 발표를 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찾은 원인은 노이즈입니다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노이즈란</a:t>
            </a:r>
            <a:r>
              <a:rPr lang="ko-KR" altLang="en-US" dirty="0"/>
              <a:t> 소자의 작동을 방해하는 전기적인 신호로써 주로 도선이 가진 저항의 차이나 소자 간의 접촉불량으로 인해 생기게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발생된 노이즈로 인해 전압차이나 전류의 불균형이 일어나게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9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4B66A7-2317-98C7-3832-4F0227083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각 다이어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FA81D4-5EFC-7A61-0C28-0FC33FA7DF09}"/>
              </a:ext>
            </a:extLst>
          </p:cNvPr>
          <p:cNvGrpSpPr/>
          <p:nvPr/>
        </p:nvGrpSpPr>
        <p:grpSpPr>
          <a:xfrm rot="7200000">
            <a:off x="7128731" y="1700787"/>
            <a:ext cx="4769935" cy="4462550"/>
            <a:chOff x="7123018" y="1494589"/>
            <a:chExt cx="4268036" cy="3992994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C2A7FC5-4062-FE87-ED8F-F47B2B967320}"/>
                </a:ext>
              </a:extLst>
            </p:cNvPr>
            <p:cNvSpPr/>
            <p:nvPr/>
          </p:nvSpPr>
          <p:spPr>
            <a:xfrm>
              <a:off x="8631534" y="2871375"/>
              <a:ext cx="2759520" cy="2616208"/>
            </a:xfrm>
            <a:custGeom>
              <a:avLst/>
              <a:gdLst>
                <a:gd name="connsiteX0" fmla="*/ 2087845 w 2878456"/>
                <a:gd name="connsiteY0" fmla="*/ 0 h 2728967"/>
                <a:gd name="connsiteX1" fmla="*/ 2123256 w 2878456"/>
                <a:gd name="connsiteY1" fmla="*/ 17058 h 2728967"/>
                <a:gd name="connsiteX2" fmla="*/ 2878456 w 2878456"/>
                <a:gd name="connsiteY2" fmla="*/ 1285929 h 2728967"/>
                <a:gd name="connsiteX3" fmla="*/ 1435418 w 2878456"/>
                <a:gd name="connsiteY3" fmla="*/ 2728967 h 2728967"/>
                <a:gd name="connsiteX4" fmla="*/ 747580 w 2878456"/>
                <a:gd name="connsiteY4" fmla="*/ 2554800 h 2728967"/>
                <a:gd name="connsiteX5" fmla="*/ 644843 w 2878456"/>
                <a:gd name="connsiteY5" fmla="*/ 2492386 h 2728967"/>
                <a:gd name="connsiteX6" fmla="*/ 648653 w 2878456"/>
                <a:gd name="connsiteY6" fmla="*/ 2490072 h 2728967"/>
                <a:gd name="connsiteX7" fmla="*/ 636222 w 2878456"/>
                <a:gd name="connsiteY7" fmla="*/ 2482519 h 2728967"/>
                <a:gd name="connsiteX8" fmla="*/ 0 w 2878456"/>
                <a:gd name="connsiteY8" fmla="*/ 1285929 h 2728967"/>
                <a:gd name="connsiteX9" fmla="*/ 36 w 2878456"/>
                <a:gd name="connsiteY9" fmla="*/ 1285223 h 2728967"/>
                <a:gd name="connsiteX10" fmla="*/ 90767 w 2878456"/>
                <a:gd name="connsiteY10" fmla="*/ 1328930 h 2728967"/>
                <a:gd name="connsiteX11" fmla="*/ 652463 w 2878456"/>
                <a:gd name="connsiteY11" fmla="*/ 1442331 h 2728967"/>
                <a:gd name="connsiteX12" fmla="*/ 1214159 w 2878456"/>
                <a:gd name="connsiteY12" fmla="*/ 1328930 h 2728967"/>
                <a:gd name="connsiteX13" fmla="*/ 1297114 w 2878456"/>
                <a:gd name="connsiteY13" fmla="*/ 1288969 h 2728967"/>
                <a:gd name="connsiteX14" fmla="*/ 1297306 w 2878456"/>
                <a:gd name="connsiteY14" fmla="*/ 1285929 h 2728967"/>
                <a:gd name="connsiteX15" fmla="*/ 1297270 w 2878456"/>
                <a:gd name="connsiteY15" fmla="*/ 1285223 h 2728967"/>
                <a:gd name="connsiteX16" fmla="*/ 1332681 w 2878456"/>
                <a:gd name="connsiteY16" fmla="*/ 1268164 h 2728967"/>
                <a:gd name="connsiteX17" fmla="*/ 2080431 w 2878456"/>
                <a:gd name="connsiteY17" fmla="*/ 146835 h 272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78456" h="2728967">
                  <a:moveTo>
                    <a:pt x="2087845" y="0"/>
                  </a:moveTo>
                  <a:lnTo>
                    <a:pt x="2123256" y="17058"/>
                  </a:lnTo>
                  <a:cubicBezTo>
                    <a:pt x="2573087" y="261421"/>
                    <a:pt x="2878456" y="738014"/>
                    <a:pt x="2878456" y="1285929"/>
                  </a:cubicBezTo>
                  <a:cubicBezTo>
                    <a:pt x="2878456" y="2082897"/>
                    <a:pt x="2232386" y="2728967"/>
                    <a:pt x="1435418" y="2728967"/>
                  </a:cubicBezTo>
                  <a:cubicBezTo>
                    <a:pt x="1186366" y="2728967"/>
                    <a:pt x="952049" y="2665874"/>
                    <a:pt x="747580" y="2554800"/>
                  </a:cubicBezTo>
                  <a:lnTo>
                    <a:pt x="644843" y="2492386"/>
                  </a:lnTo>
                  <a:lnTo>
                    <a:pt x="648653" y="2490072"/>
                  </a:lnTo>
                  <a:lnTo>
                    <a:pt x="636222" y="2482519"/>
                  </a:lnTo>
                  <a:cubicBezTo>
                    <a:pt x="252371" y="2223195"/>
                    <a:pt x="0" y="1784034"/>
                    <a:pt x="0" y="1285929"/>
                  </a:cubicBezTo>
                  <a:lnTo>
                    <a:pt x="36" y="1285223"/>
                  </a:lnTo>
                  <a:lnTo>
                    <a:pt x="90767" y="1328930"/>
                  </a:lnTo>
                  <a:cubicBezTo>
                    <a:pt x="263410" y="1401952"/>
                    <a:pt x="453221" y="1442331"/>
                    <a:pt x="652463" y="1442331"/>
                  </a:cubicBezTo>
                  <a:cubicBezTo>
                    <a:pt x="851705" y="1442331"/>
                    <a:pt x="1041516" y="1401952"/>
                    <a:pt x="1214159" y="1328930"/>
                  </a:cubicBezTo>
                  <a:lnTo>
                    <a:pt x="1297114" y="1288969"/>
                  </a:lnTo>
                  <a:lnTo>
                    <a:pt x="1297306" y="1285929"/>
                  </a:lnTo>
                  <a:lnTo>
                    <a:pt x="1297270" y="1285223"/>
                  </a:lnTo>
                  <a:lnTo>
                    <a:pt x="1332681" y="1268164"/>
                  </a:lnTo>
                  <a:cubicBezTo>
                    <a:pt x="1741618" y="1046016"/>
                    <a:pt x="2031165" y="631943"/>
                    <a:pt x="2080431" y="146835"/>
                  </a:cubicBezTo>
                  <a:close/>
                </a:path>
              </a:pathLst>
            </a:custGeom>
            <a:gradFill>
              <a:gsLst>
                <a:gs pos="0">
                  <a:srgbClr val="0054A8"/>
                </a:gs>
                <a:gs pos="100000">
                  <a:srgbClr val="0066C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58F1BF3-1BF1-CD6C-2099-14BEA493ADB0}"/>
                </a:ext>
              </a:extLst>
            </p:cNvPr>
            <p:cNvSpPr/>
            <p:nvPr/>
          </p:nvSpPr>
          <p:spPr>
            <a:xfrm>
              <a:off x="7123018" y="2720756"/>
              <a:ext cx="2141322" cy="2766824"/>
            </a:xfrm>
            <a:custGeom>
              <a:avLst/>
              <a:gdLst>
                <a:gd name="connsiteX0" fmla="*/ 1435418 w 2233613"/>
                <a:gd name="connsiteY0" fmla="*/ 0 h 2886076"/>
                <a:gd name="connsiteX1" fmla="*/ 2123256 w 2233613"/>
                <a:gd name="connsiteY1" fmla="*/ 174167 h 2886076"/>
                <a:gd name="connsiteX2" fmla="*/ 2225993 w 2233613"/>
                <a:gd name="connsiteY2" fmla="*/ 236581 h 2886076"/>
                <a:gd name="connsiteX3" fmla="*/ 2209752 w 2233613"/>
                <a:gd name="connsiteY3" fmla="*/ 246448 h 2886076"/>
                <a:gd name="connsiteX4" fmla="*/ 1580980 w 2233613"/>
                <a:gd name="connsiteY4" fmla="*/ 1295496 h 2886076"/>
                <a:gd name="connsiteX5" fmla="*/ 1573747 w 2233613"/>
                <a:gd name="connsiteY5" fmla="*/ 1438749 h 2886076"/>
                <a:gd name="connsiteX6" fmla="*/ 1581186 w 2233613"/>
                <a:gd name="connsiteY6" fmla="*/ 1442332 h 2886076"/>
                <a:gd name="connsiteX7" fmla="*/ 1581150 w 2233613"/>
                <a:gd name="connsiteY7" fmla="*/ 1443038 h 2886076"/>
                <a:gd name="connsiteX8" fmla="*/ 2217372 w 2233613"/>
                <a:gd name="connsiteY8" fmla="*/ 2639628 h 2886076"/>
                <a:gd name="connsiteX9" fmla="*/ 2233613 w 2233613"/>
                <a:gd name="connsiteY9" fmla="*/ 2649495 h 2886076"/>
                <a:gd name="connsiteX10" fmla="*/ 2130876 w 2233613"/>
                <a:gd name="connsiteY10" fmla="*/ 2711909 h 2886076"/>
                <a:gd name="connsiteX11" fmla="*/ 1443038 w 2233613"/>
                <a:gd name="connsiteY11" fmla="*/ 2886076 h 2886076"/>
                <a:gd name="connsiteX12" fmla="*/ 0 w 2233613"/>
                <a:gd name="connsiteY12" fmla="*/ 1443038 h 2886076"/>
                <a:gd name="connsiteX13" fmla="*/ 755200 w 2233613"/>
                <a:gd name="connsiteY13" fmla="*/ 174167 h 2886076"/>
                <a:gd name="connsiteX14" fmla="*/ 783172 w 2233613"/>
                <a:gd name="connsiteY14" fmla="*/ 160693 h 2886076"/>
                <a:gd name="connsiteX15" fmla="*/ 782991 w 2233613"/>
                <a:gd name="connsiteY15" fmla="*/ 157109 h 2886076"/>
                <a:gd name="connsiteX16" fmla="*/ 873722 w 2233613"/>
                <a:gd name="connsiteY16" fmla="*/ 113401 h 2886076"/>
                <a:gd name="connsiteX17" fmla="*/ 1435418 w 2233613"/>
                <a:gd name="connsiteY17" fmla="*/ 0 h 28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33613" h="2886076">
                  <a:moveTo>
                    <a:pt x="1435418" y="0"/>
                  </a:moveTo>
                  <a:cubicBezTo>
                    <a:pt x="1684471" y="0"/>
                    <a:pt x="1918787" y="63093"/>
                    <a:pt x="2123256" y="174167"/>
                  </a:cubicBezTo>
                  <a:lnTo>
                    <a:pt x="2225993" y="236581"/>
                  </a:lnTo>
                  <a:lnTo>
                    <a:pt x="2209752" y="246448"/>
                  </a:lnTo>
                  <a:cubicBezTo>
                    <a:pt x="1864286" y="479840"/>
                    <a:pt x="1625319" y="858899"/>
                    <a:pt x="1580980" y="1295496"/>
                  </a:cubicBezTo>
                  <a:lnTo>
                    <a:pt x="1573747" y="1438749"/>
                  </a:lnTo>
                  <a:lnTo>
                    <a:pt x="1581186" y="1442332"/>
                  </a:lnTo>
                  <a:lnTo>
                    <a:pt x="1581150" y="1443038"/>
                  </a:lnTo>
                  <a:cubicBezTo>
                    <a:pt x="1581150" y="1941143"/>
                    <a:pt x="1833521" y="2380304"/>
                    <a:pt x="2217372" y="2639628"/>
                  </a:cubicBezTo>
                  <a:lnTo>
                    <a:pt x="2233613" y="2649495"/>
                  </a:lnTo>
                  <a:lnTo>
                    <a:pt x="2130876" y="2711909"/>
                  </a:lnTo>
                  <a:cubicBezTo>
                    <a:pt x="1926407" y="2822983"/>
                    <a:pt x="1692091" y="2886076"/>
                    <a:pt x="1443038" y="2886076"/>
                  </a:cubicBezTo>
                  <a:cubicBezTo>
                    <a:pt x="646070" y="2886076"/>
                    <a:pt x="0" y="2240006"/>
                    <a:pt x="0" y="1443038"/>
                  </a:cubicBezTo>
                  <a:cubicBezTo>
                    <a:pt x="0" y="895123"/>
                    <a:pt x="305369" y="418530"/>
                    <a:pt x="755200" y="174167"/>
                  </a:cubicBezTo>
                  <a:lnTo>
                    <a:pt x="783172" y="160693"/>
                  </a:lnTo>
                  <a:lnTo>
                    <a:pt x="782991" y="157109"/>
                  </a:lnTo>
                  <a:lnTo>
                    <a:pt x="873722" y="113401"/>
                  </a:lnTo>
                  <a:cubicBezTo>
                    <a:pt x="1046365" y="40380"/>
                    <a:pt x="1236176" y="0"/>
                    <a:pt x="1435418" y="0"/>
                  </a:cubicBezTo>
                  <a:close/>
                </a:path>
              </a:pathLst>
            </a:custGeom>
            <a:gradFill>
              <a:gsLst>
                <a:gs pos="0">
                  <a:srgbClr val="0099CC"/>
                </a:gs>
                <a:gs pos="100000">
                  <a:srgbClr val="0078A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DF915F-AAED-D2E1-ED48-5C4F9852CE74}"/>
                </a:ext>
              </a:extLst>
            </p:cNvPr>
            <p:cNvSpPr/>
            <p:nvPr/>
          </p:nvSpPr>
          <p:spPr>
            <a:xfrm>
              <a:off x="7873623" y="1494589"/>
              <a:ext cx="2766826" cy="2608904"/>
            </a:xfrm>
            <a:custGeom>
              <a:avLst/>
              <a:gdLst>
                <a:gd name="connsiteX0" fmla="*/ 1443038 w 2886076"/>
                <a:gd name="connsiteY0" fmla="*/ 0 h 2721348"/>
                <a:gd name="connsiteX1" fmla="*/ 2878626 w 2886076"/>
                <a:gd name="connsiteY1" fmla="*/ 1295496 h 2721348"/>
                <a:gd name="connsiteX2" fmla="*/ 2885719 w 2886076"/>
                <a:gd name="connsiteY2" fmla="*/ 1435970 h 2721348"/>
                <a:gd name="connsiteX3" fmla="*/ 2886041 w 2886076"/>
                <a:gd name="connsiteY3" fmla="*/ 1436125 h 2721348"/>
                <a:gd name="connsiteX4" fmla="*/ 2885884 w 2886076"/>
                <a:gd name="connsiteY4" fmla="*/ 1439235 h 2721348"/>
                <a:gd name="connsiteX5" fmla="*/ 2886076 w 2886076"/>
                <a:gd name="connsiteY5" fmla="*/ 1443038 h 2721348"/>
                <a:gd name="connsiteX6" fmla="*/ 2886040 w 2886076"/>
                <a:gd name="connsiteY6" fmla="*/ 1443745 h 2721348"/>
                <a:gd name="connsiteX7" fmla="*/ 2885665 w 2886076"/>
                <a:gd name="connsiteY7" fmla="*/ 1443565 h 2721348"/>
                <a:gd name="connsiteX8" fmla="*/ 2878627 w 2886076"/>
                <a:gd name="connsiteY8" fmla="*/ 1582960 h 2721348"/>
                <a:gd name="connsiteX9" fmla="*/ 2130877 w 2886076"/>
                <a:gd name="connsiteY9" fmla="*/ 2704289 h 2721348"/>
                <a:gd name="connsiteX10" fmla="*/ 2095466 w 2886076"/>
                <a:gd name="connsiteY10" fmla="*/ 2721348 h 2721348"/>
                <a:gd name="connsiteX11" fmla="*/ 2088052 w 2886076"/>
                <a:gd name="connsiteY11" fmla="*/ 2574512 h 2721348"/>
                <a:gd name="connsiteX12" fmla="*/ 1459280 w 2886076"/>
                <a:gd name="connsiteY12" fmla="*/ 1525464 h 2721348"/>
                <a:gd name="connsiteX13" fmla="*/ 1449310 w 2886076"/>
                <a:gd name="connsiteY13" fmla="*/ 1519407 h 2721348"/>
                <a:gd name="connsiteX14" fmla="*/ 1443038 w 2886076"/>
                <a:gd name="connsiteY14" fmla="*/ 1523217 h 2721348"/>
                <a:gd name="connsiteX15" fmla="*/ 1340301 w 2886076"/>
                <a:gd name="connsiteY15" fmla="*/ 1460803 h 2721348"/>
                <a:gd name="connsiteX16" fmla="*/ 652463 w 2886076"/>
                <a:gd name="connsiteY16" fmla="*/ 1286636 h 2721348"/>
                <a:gd name="connsiteX17" fmla="*/ 90767 w 2886076"/>
                <a:gd name="connsiteY17" fmla="*/ 1400037 h 2721348"/>
                <a:gd name="connsiteX18" fmla="*/ 36 w 2886076"/>
                <a:gd name="connsiteY18" fmla="*/ 1443745 h 2721348"/>
                <a:gd name="connsiteX19" fmla="*/ 0 w 2886076"/>
                <a:gd name="connsiteY19" fmla="*/ 1443038 h 2721348"/>
                <a:gd name="connsiteX20" fmla="*/ 1443038 w 2886076"/>
                <a:gd name="connsiteY20" fmla="*/ 0 h 272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86076" h="2721348">
                  <a:moveTo>
                    <a:pt x="1443038" y="0"/>
                  </a:moveTo>
                  <a:cubicBezTo>
                    <a:pt x="2190196" y="0"/>
                    <a:pt x="2804728" y="567835"/>
                    <a:pt x="2878626" y="1295496"/>
                  </a:cubicBezTo>
                  <a:lnTo>
                    <a:pt x="2885719" y="1435970"/>
                  </a:lnTo>
                  <a:lnTo>
                    <a:pt x="2886041" y="1436125"/>
                  </a:lnTo>
                  <a:lnTo>
                    <a:pt x="2885884" y="1439235"/>
                  </a:lnTo>
                  <a:lnTo>
                    <a:pt x="2886076" y="1443038"/>
                  </a:lnTo>
                  <a:lnTo>
                    <a:pt x="2886040" y="1443745"/>
                  </a:lnTo>
                  <a:lnTo>
                    <a:pt x="2885665" y="1443565"/>
                  </a:lnTo>
                  <a:lnTo>
                    <a:pt x="2878627" y="1582960"/>
                  </a:lnTo>
                  <a:cubicBezTo>
                    <a:pt x="2829361" y="2068068"/>
                    <a:pt x="2539814" y="2482141"/>
                    <a:pt x="2130877" y="2704289"/>
                  </a:cubicBezTo>
                  <a:lnTo>
                    <a:pt x="2095466" y="2721348"/>
                  </a:lnTo>
                  <a:lnTo>
                    <a:pt x="2088052" y="2574512"/>
                  </a:lnTo>
                  <a:cubicBezTo>
                    <a:pt x="2043713" y="2137915"/>
                    <a:pt x="1804746" y="1758856"/>
                    <a:pt x="1459280" y="1525464"/>
                  </a:cubicBezTo>
                  <a:lnTo>
                    <a:pt x="1449310" y="1519407"/>
                  </a:lnTo>
                  <a:lnTo>
                    <a:pt x="1443038" y="1523217"/>
                  </a:lnTo>
                  <a:lnTo>
                    <a:pt x="1340301" y="1460803"/>
                  </a:lnTo>
                  <a:cubicBezTo>
                    <a:pt x="1135832" y="1349729"/>
                    <a:pt x="901516" y="1286636"/>
                    <a:pt x="652463" y="1286636"/>
                  </a:cubicBezTo>
                  <a:cubicBezTo>
                    <a:pt x="453221" y="1286636"/>
                    <a:pt x="263410" y="1327016"/>
                    <a:pt x="90767" y="1400037"/>
                  </a:cubicBezTo>
                  <a:lnTo>
                    <a:pt x="36" y="1443745"/>
                  </a:lnTo>
                  <a:lnTo>
                    <a:pt x="0" y="1443038"/>
                  </a:lnTo>
                  <a:cubicBezTo>
                    <a:pt x="0" y="646070"/>
                    <a:pt x="646070" y="0"/>
                    <a:pt x="1443038" y="0"/>
                  </a:cubicBezTo>
                  <a:close/>
                </a:path>
              </a:pathLst>
            </a:custGeom>
            <a:gradFill>
              <a:gsLst>
                <a:gs pos="0">
                  <a:srgbClr val="009999"/>
                </a:gs>
                <a:gs pos="100000">
                  <a:srgbClr val="00565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849C5AF-C2B0-2549-7256-5A25139007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25EF4A-8767-4E33-67BB-2C7771CD7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3423" y="1572708"/>
            <a:ext cx="4181475" cy="418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0EC089-9037-2130-68D2-27270646B84F}"/>
              </a:ext>
            </a:extLst>
          </p:cNvPr>
          <p:cNvSpPr/>
          <p:nvPr userDrawn="1"/>
        </p:nvSpPr>
        <p:spPr>
          <a:xfrm>
            <a:off x="772160" y="1572707"/>
            <a:ext cx="5897880" cy="4181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02F8CA-E3C4-1493-D365-BB3DEDC3C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D864D5-BDEC-4BA5-B8D3-7A11B5C0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293D-33E8-4545-9E93-CBFA1A2E8D56}" type="datetimeFigureOut">
              <a:rPr lang="ko-KR" altLang="en-US" smtClean="0"/>
              <a:t>2023-09-07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3D5B0-3B2C-4736-864A-CA4C2201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CA58-5DB2-4DC3-9A12-14339966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4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56D8B-DB4F-41C7-9920-65CC40BF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93EBB-114B-49B5-9A49-6B8345DA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3371-E361-41DA-BC42-98AFD4AA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93D-33E8-4545-9E93-CBFA1A2E8D56}" type="datetimeFigureOut">
              <a:rPr lang="ko-KR" altLang="en-US" smtClean="0"/>
              <a:t>2023-09-07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5E17C-C136-4B37-8569-AEDBEA47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39273-8B2E-426A-AB81-D909BF2BB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3.pn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1F470-B68A-4000-A5EE-F9C86C37A6F8}"/>
              </a:ext>
            </a:extLst>
          </p:cNvPr>
          <p:cNvSpPr txBox="1"/>
          <p:nvPr/>
        </p:nvSpPr>
        <p:spPr>
          <a:xfrm>
            <a:off x="9400617" y="5625723"/>
            <a:ext cx="2293015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전자공학과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201912488  </a:t>
            </a:r>
            <a:r>
              <a:rPr lang="ko-KR" altLang="en-US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맑은 고딕" panose="020B0503020000020004" pitchFamily="50" charset="-127"/>
              </a:rPr>
              <a:t>김형준</a:t>
            </a:r>
            <a:endParaRPr lang="en-US" altLang="ko-KR" sz="2000" spc="-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110F5-C375-DF38-638F-20602161208C}"/>
              </a:ext>
            </a:extLst>
          </p:cNvPr>
          <p:cNvSpPr txBox="1"/>
          <p:nvPr/>
        </p:nvSpPr>
        <p:spPr>
          <a:xfrm>
            <a:off x="913762" y="1565564"/>
            <a:ext cx="1036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삼성전자 및 </a:t>
            </a:r>
            <a:r>
              <a:rPr kumimoji="0" lang="en-US" altLang="ko-KR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SK</a:t>
            </a:r>
            <a:r>
              <a:rPr kumimoji="0" lang="ko-KR" altLang="en-US" sz="54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하이닉스</a:t>
            </a:r>
            <a:endParaRPr kumimoji="0" lang="en-US" altLang="ko-KR" sz="54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사업보고서 분석</a:t>
            </a:r>
            <a:endParaRPr kumimoji="0" lang="ko-KR" altLang="en-US" sz="54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8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판매전략과 주요 매출처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E8F22-9127-BB70-69EF-EDC9F7D71FA9}"/>
              </a:ext>
            </a:extLst>
          </p:cNvPr>
          <p:cNvGrpSpPr/>
          <p:nvPr/>
        </p:nvGrpSpPr>
        <p:grpSpPr>
          <a:xfrm>
            <a:off x="2336482" y="1682594"/>
            <a:ext cx="7519036" cy="4241756"/>
            <a:chOff x="2762250" y="1566862"/>
            <a:chExt cx="6667500" cy="3724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144EA1-0CEF-0A9E-C68C-2F45D346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250" y="1566862"/>
              <a:ext cx="6667500" cy="37242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77967-7703-9993-0095-FABF07A6A6F1}"/>
                </a:ext>
              </a:extLst>
            </p:cNvPr>
            <p:cNvSpPr/>
            <p:nvPr/>
          </p:nvSpPr>
          <p:spPr>
            <a:xfrm>
              <a:off x="6244046" y="1767286"/>
              <a:ext cx="11461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48CD1B-8A37-561D-B7FE-2F146E6A4E6A}"/>
                </a:ext>
              </a:extLst>
            </p:cNvPr>
            <p:cNvSpPr/>
            <p:nvPr/>
          </p:nvSpPr>
          <p:spPr>
            <a:xfrm>
              <a:off x="2848440" y="1990741"/>
              <a:ext cx="6846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12BC376-E882-D911-AF15-A6DD5791FAC2}"/>
                </a:ext>
              </a:extLst>
            </p:cNvPr>
            <p:cNvSpPr/>
            <p:nvPr/>
          </p:nvSpPr>
          <p:spPr>
            <a:xfrm>
              <a:off x="7451502" y="1767286"/>
              <a:ext cx="1146103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9FFA7E-5491-CB37-76AF-21A84861A30F}"/>
                </a:ext>
              </a:extLst>
            </p:cNvPr>
            <p:cNvSpPr/>
            <p:nvPr/>
          </p:nvSpPr>
          <p:spPr>
            <a:xfrm>
              <a:off x="8658959" y="1767285"/>
              <a:ext cx="59137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879077-AF87-E8E9-C8FC-AE088F26AB78}"/>
                </a:ext>
              </a:extLst>
            </p:cNvPr>
            <p:cNvSpPr/>
            <p:nvPr/>
          </p:nvSpPr>
          <p:spPr>
            <a:xfrm>
              <a:off x="4056398" y="1767287"/>
              <a:ext cx="203960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47F052-2015-A94F-69C4-CB5ABB29BF8E}"/>
                </a:ext>
              </a:extLst>
            </p:cNvPr>
            <p:cNvSpPr/>
            <p:nvPr/>
          </p:nvSpPr>
          <p:spPr>
            <a:xfrm>
              <a:off x="2848440" y="4302899"/>
              <a:ext cx="49565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0CA6328-D42D-E6C2-196A-DF869AEAA174}"/>
                </a:ext>
              </a:extLst>
            </p:cNvPr>
            <p:cNvSpPr/>
            <p:nvPr/>
          </p:nvSpPr>
          <p:spPr>
            <a:xfrm>
              <a:off x="3190742" y="4493185"/>
              <a:ext cx="1006790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BAE952-898C-386F-DABE-6095FD328440}"/>
                </a:ext>
              </a:extLst>
            </p:cNvPr>
            <p:cNvSpPr/>
            <p:nvPr/>
          </p:nvSpPr>
          <p:spPr>
            <a:xfrm>
              <a:off x="4755617" y="4302898"/>
              <a:ext cx="2695885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857382-1852-966A-987D-2648813DC873}"/>
                </a:ext>
              </a:extLst>
            </p:cNvPr>
            <p:cNvSpPr/>
            <p:nvPr/>
          </p:nvSpPr>
          <p:spPr>
            <a:xfrm>
              <a:off x="6383383" y="4493185"/>
              <a:ext cx="121049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02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산업의 특성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80BDDD-1734-F0ED-1F57-BDB3E05BE16C}"/>
              </a:ext>
            </a:extLst>
          </p:cNvPr>
          <p:cNvSpPr/>
          <p:nvPr/>
        </p:nvSpPr>
        <p:spPr>
          <a:xfrm>
            <a:off x="412441" y="336196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산업의 특성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280867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443059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010319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091415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4172511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253607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E51172-7A2B-471B-8620-CA0C788215E7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377EA-2B03-500D-B733-3A37B62CA823}"/>
              </a:ext>
            </a:extLst>
          </p:cNvPr>
          <p:cNvSpPr txBox="1"/>
          <p:nvPr/>
        </p:nvSpPr>
        <p:spPr>
          <a:xfrm>
            <a:off x="2656597" y="3873278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해당 산업</a:t>
            </a:r>
            <a:r>
              <a:rPr lang="ko-KR" altLang="en-US" sz="3600" dirty="0"/>
              <a:t>의 경제</a:t>
            </a:r>
            <a:r>
              <a:rPr lang="en-US" altLang="ko-KR" sz="3600" dirty="0"/>
              <a:t>, </a:t>
            </a:r>
            <a:r>
              <a:rPr lang="ko-KR" altLang="en-US" sz="3600" dirty="0"/>
              <a:t>규제 등 </a:t>
            </a:r>
            <a:r>
              <a:rPr lang="ko-KR" altLang="en-US" sz="3600" b="1" dirty="0"/>
              <a:t>특징</a:t>
            </a:r>
            <a:r>
              <a:rPr lang="ko-KR" altLang="en-US" sz="3600" dirty="0"/>
              <a:t>을</a:t>
            </a:r>
            <a:endParaRPr lang="en-US" altLang="ko-KR" sz="3600" dirty="0"/>
          </a:p>
          <a:p>
            <a:pPr algn="ctr"/>
            <a:r>
              <a:rPr lang="ko-KR" altLang="en-US" sz="3600" b="1" dirty="0"/>
              <a:t>요약</a:t>
            </a:r>
            <a:r>
              <a:rPr lang="ko-KR" altLang="en-US" sz="3600" dirty="0"/>
              <a:t>하여 제시한 내용</a:t>
            </a:r>
          </a:p>
        </p:txBody>
      </p:sp>
      <p:grpSp>
        <p:nvGrpSpPr>
          <p:cNvPr id="24" name="Google Shape;10151;p70">
            <a:extLst>
              <a:ext uri="{FF2B5EF4-FFF2-40B4-BE49-F238E27FC236}">
                <a16:creationId xmlns:a16="http://schemas.microsoft.com/office/drawing/2014/main" id="{F04233C4-2C9B-FA25-82E2-74FC1F4F3AF1}"/>
              </a:ext>
            </a:extLst>
          </p:cNvPr>
          <p:cNvGrpSpPr>
            <a:grpSpLocks noChangeAspect="1"/>
          </p:cNvGrpSpPr>
          <p:nvPr/>
        </p:nvGrpSpPr>
        <p:grpSpPr>
          <a:xfrm>
            <a:off x="5530364" y="2371415"/>
            <a:ext cx="1131271" cy="1080000"/>
            <a:chOff x="1299146" y="3806507"/>
            <a:chExt cx="367990" cy="351312"/>
          </a:xfrm>
        </p:grpSpPr>
        <p:sp>
          <p:nvSpPr>
            <p:cNvPr id="25" name="Google Shape;10152;p70">
              <a:extLst>
                <a:ext uri="{FF2B5EF4-FFF2-40B4-BE49-F238E27FC236}">
                  <a16:creationId xmlns:a16="http://schemas.microsoft.com/office/drawing/2014/main" id="{61C8F0E7-52D2-F240-1B45-2883984EACEA}"/>
                </a:ext>
              </a:extLst>
            </p:cNvPr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53;p70">
              <a:extLst>
                <a:ext uri="{FF2B5EF4-FFF2-40B4-BE49-F238E27FC236}">
                  <a16:creationId xmlns:a16="http://schemas.microsoft.com/office/drawing/2014/main" id="{EADC54B1-8968-23A9-35AF-75B504B132E4}"/>
                </a:ext>
              </a:extLst>
            </p:cNvPr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542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667606-780E-F947-C3F6-4D49ED27DF38}"/>
              </a:ext>
            </a:extLst>
          </p:cNvPr>
          <p:cNvSpPr txBox="1"/>
          <p:nvPr/>
        </p:nvSpPr>
        <p:spPr>
          <a:xfrm>
            <a:off x="3002846" y="3873278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연구개발 활동</a:t>
            </a:r>
            <a:r>
              <a:rPr lang="ko-KR" altLang="en-US" sz="3600" dirty="0"/>
              <a:t>과 </a:t>
            </a:r>
            <a:endParaRPr lang="en-US" altLang="ko-KR" sz="3600" dirty="0"/>
          </a:p>
          <a:p>
            <a:pPr algn="ctr"/>
            <a:r>
              <a:rPr lang="ko-KR" altLang="en-US" sz="3600" dirty="0"/>
              <a:t>그에 따른 </a:t>
            </a:r>
            <a:r>
              <a:rPr lang="ko-KR" altLang="en-US" sz="3600" b="1" dirty="0"/>
              <a:t>성과</a:t>
            </a:r>
            <a:r>
              <a:rPr lang="ko-KR" altLang="en-US" sz="3600" dirty="0"/>
              <a:t>를 정리한 내용</a:t>
            </a:r>
          </a:p>
        </p:txBody>
      </p:sp>
      <p:grpSp>
        <p:nvGrpSpPr>
          <p:cNvPr id="23" name="Google Shape;9154;p69">
            <a:extLst>
              <a:ext uri="{FF2B5EF4-FFF2-40B4-BE49-F238E27FC236}">
                <a16:creationId xmlns:a16="http://schemas.microsoft.com/office/drawing/2014/main" id="{65549A43-B96D-82C3-D4EF-5393A747290D}"/>
              </a:ext>
            </a:extLst>
          </p:cNvPr>
          <p:cNvGrpSpPr>
            <a:grpSpLocks noChangeAspect="1"/>
          </p:cNvGrpSpPr>
          <p:nvPr/>
        </p:nvGrpSpPr>
        <p:grpSpPr>
          <a:xfrm>
            <a:off x="5536168" y="2444722"/>
            <a:ext cx="1119663" cy="1080000"/>
            <a:chOff x="1284212" y="1963766"/>
            <a:chExt cx="379489" cy="366046"/>
          </a:xfrm>
        </p:grpSpPr>
        <p:sp>
          <p:nvSpPr>
            <p:cNvPr id="24" name="Google Shape;9155;p69">
              <a:extLst>
                <a:ext uri="{FF2B5EF4-FFF2-40B4-BE49-F238E27FC236}">
                  <a16:creationId xmlns:a16="http://schemas.microsoft.com/office/drawing/2014/main" id="{4055F87B-8246-3E0C-95C3-96E733FFB6B0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56;p69">
              <a:extLst>
                <a:ext uri="{FF2B5EF4-FFF2-40B4-BE49-F238E27FC236}">
                  <a16:creationId xmlns:a16="http://schemas.microsoft.com/office/drawing/2014/main" id="{4F554855-D121-F9AD-446F-333DFBBF08B3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20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1B1123-5398-7CAD-26CB-51E399366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185320"/>
            <a:ext cx="6610350" cy="4905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8C4DA-54F1-9603-62E4-55272AD665A7}"/>
              </a:ext>
            </a:extLst>
          </p:cNvPr>
          <p:cNvSpPr/>
          <p:nvPr/>
        </p:nvSpPr>
        <p:spPr>
          <a:xfrm>
            <a:off x="2887709" y="5559418"/>
            <a:ext cx="6421754" cy="458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1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29239-A191-74CF-A17E-57A18CDF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089004"/>
            <a:ext cx="6299777" cy="5134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0773CB-28D8-99FC-583B-5E5AD042CBD6}"/>
              </a:ext>
            </a:extLst>
          </p:cNvPr>
          <p:cNvSpPr/>
          <p:nvPr/>
        </p:nvSpPr>
        <p:spPr>
          <a:xfrm>
            <a:off x="492852" y="4484914"/>
            <a:ext cx="6021160" cy="1019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593283-A4EA-E2C1-1E28-739959FDD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046" y="1089004"/>
            <a:ext cx="5072471" cy="51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연구개발 실적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495B0-FE4D-E30C-CE00-B5DEE58C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2305256"/>
            <a:ext cx="5226692" cy="2940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0B0D7E-C28F-6F32-44EB-FB449C1C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17" y="1917843"/>
            <a:ext cx="6409747" cy="37153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785C0-7206-1F3C-9BAE-E3CDCCDF0391}"/>
              </a:ext>
            </a:extLst>
          </p:cNvPr>
          <p:cNvSpPr/>
          <p:nvPr/>
        </p:nvSpPr>
        <p:spPr>
          <a:xfrm>
            <a:off x="405980" y="4601476"/>
            <a:ext cx="4618866" cy="379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5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0DAB45-BA2D-3E27-E7BB-F13A9B39A556}"/>
              </a:ext>
            </a:extLst>
          </p:cNvPr>
          <p:cNvSpPr txBox="1"/>
          <p:nvPr/>
        </p:nvSpPr>
        <p:spPr>
          <a:xfrm>
            <a:off x="2239690" y="3750168"/>
            <a:ext cx="85202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기업이 </a:t>
            </a:r>
            <a:r>
              <a:rPr lang="ko-KR" altLang="en-US" sz="4000" b="1" dirty="0"/>
              <a:t>환경 보호</a:t>
            </a:r>
            <a:r>
              <a:rPr lang="ko-KR" altLang="en-US" sz="4000" dirty="0"/>
              <a:t>에 기여하기 위해</a:t>
            </a:r>
            <a:endParaRPr lang="en-US" altLang="ko-KR" sz="4000" dirty="0"/>
          </a:p>
          <a:p>
            <a:pPr algn="ctr"/>
            <a:r>
              <a:rPr lang="ko-KR" altLang="en-US" sz="4000" dirty="0"/>
              <a:t>수행한 </a:t>
            </a:r>
            <a:r>
              <a:rPr lang="ko-KR" altLang="en-US" sz="4000" b="1" dirty="0"/>
              <a:t>활동</a:t>
            </a:r>
            <a:r>
              <a:rPr lang="ko-KR" altLang="en-US" sz="4000" dirty="0"/>
              <a:t>과 그 </a:t>
            </a:r>
            <a:r>
              <a:rPr lang="ko-KR" altLang="en-US" sz="4000" b="1" dirty="0"/>
              <a:t>결과</a:t>
            </a:r>
            <a:r>
              <a:rPr lang="ko-KR" altLang="en-US" sz="4000" dirty="0"/>
              <a:t>를 정리한 내용</a:t>
            </a:r>
          </a:p>
        </p:txBody>
      </p:sp>
      <p:grpSp>
        <p:nvGrpSpPr>
          <p:cNvPr id="14" name="Google Shape;11926;p73">
            <a:extLst>
              <a:ext uri="{FF2B5EF4-FFF2-40B4-BE49-F238E27FC236}">
                <a16:creationId xmlns:a16="http://schemas.microsoft.com/office/drawing/2014/main" id="{6F84D426-6CC8-A3FB-38B3-49A954BE8511}"/>
              </a:ext>
            </a:extLst>
          </p:cNvPr>
          <p:cNvGrpSpPr>
            <a:grpSpLocks noChangeAspect="1"/>
          </p:cNvGrpSpPr>
          <p:nvPr/>
        </p:nvGrpSpPr>
        <p:grpSpPr>
          <a:xfrm>
            <a:off x="5696856" y="2100866"/>
            <a:ext cx="1439993" cy="1440295"/>
            <a:chOff x="6608877" y="3353074"/>
            <a:chExt cx="357408" cy="357408"/>
          </a:xfrm>
        </p:grpSpPr>
        <p:sp>
          <p:nvSpPr>
            <p:cNvPr id="15" name="Google Shape;11927;p73">
              <a:extLst>
                <a:ext uri="{FF2B5EF4-FFF2-40B4-BE49-F238E27FC236}">
                  <a16:creationId xmlns:a16="http://schemas.microsoft.com/office/drawing/2014/main" id="{E94DFDEE-241A-C406-A403-DA4C84803565}"/>
                </a:ext>
              </a:extLst>
            </p:cNvPr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28;p73">
              <a:extLst>
                <a:ext uri="{FF2B5EF4-FFF2-40B4-BE49-F238E27FC236}">
                  <a16:creationId xmlns:a16="http://schemas.microsoft.com/office/drawing/2014/main" id="{C7C6F93C-9C56-39E4-BCE8-A8615419F9FD}"/>
                </a:ext>
              </a:extLst>
            </p:cNvPr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29;p73">
              <a:extLst>
                <a:ext uri="{FF2B5EF4-FFF2-40B4-BE49-F238E27FC236}">
                  <a16:creationId xmlns:a16="http://schemas.microsoft.com/office/drawing/2014/main" id="{58C97637-76BC-A249-E375-BF0B78BB349C}"/>
                </a:ext>
              </a:extLst>
            </p:cNvPr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30;p73">
              <a:extLst>
                <a:ext uri="{FF2B5EF4-FFF2-40B4-BE49-F238E27FC236}">
                  <a16:creationId xmlns:a16="http://schemas.microsoft.com/office/drawing/2014/main" id="{C7352695-69C8-2E99-CFE3-B69C9D1D7B27}"/>
                </a:ext>
              </a:extLst>
            </p:cNvPr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31;p73">
              <a:extLst>
                <a:ext uri="{FF2B5EF4-FFF2-40B4-BE49-F238E27FC236}">
                  <a16:creationId xmlns:a16="http://schemas.microsoft.com/office/drawing/2014/main" id="{CCDC34D6-79A2-A027-865D-9AB25214AF5F}"/>
                </a:ext>
              </a:extLst>
            </p:cNvPr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2;p73">
              <a:extLst>
                <a:ext uri="{FF2B5EF4-FFF2-40B4-BE49-F238E27FC236}">
                  <a16:creationId xmlns:a16="http://schemas.microsoft.com/office/drawing/2014/main" id="{4AA6AED6-8791-B34B-9393-C230EB82943B}"/>
                </a:ext>
              </a:extLst>
            </p:cNvPr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3;p73">
              <a:extLst>
                <a:ext uri="{FF2B5EF4-FFF2-40B4-BE49-F238E27FC236}">
                  <a16:creationId xmlns:a16="http://schemas.microsoft.com/office/drawing/2014/main" id="{C4DCCEB4-6C16-1F42-0932-22FE83EA6979}"/>
                </a:ext>
              </a:extLst>
            </p:cNvPr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0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BE72E-5CFA-886B-0427-080D3D72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41" y="1323494"/>
            <a:ext cx="6012452" cy="4580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9B75FD-7E6F-0FF2-2724-9F486266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5" y="2435864"/>
            <a:ext cx="5085605" cy="2356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8999184" y="1677860"/>
            <a:ext cx="2121662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5985517" y="2595003"/>
            <a:ext cx="1059717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79077-AF87-E8E9-C8FC-AE088F26AB78}"/>
              </a:ext>
            </a:extLst>
          </p:cNvPr>
          <p:cNvSpPr/>
          <p:nvPr/>
        </p:nvSpPr>
        <p:spPr>
          <a:xfrm>
            <a:off x="5985517" y="4249707"/>
            <a:ext cx="102312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4BD03D-56A8-750F-E391-838D663EE1E5}"/>
              </a:ext>
            </a:extLst>
          </p:cNvPr>
          <p:cNvSpPr/>
          <p:nvPr/>
        </p:nvSpPr>
        <p:spPr>
          <a:xfrm>
            <a:off x="5984403" y="4934949"/>
            <a:ext cx="173139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39FC15-8620-26CC-AD06-058F7C0EE899}"/>
              </a:ext>
            </a:extLst>
          </p:cNvPr>
          <p:cNvSpPr/>
          <p:nvPr/>
        </p:nvSpPr>
        <p:spPr>
          <a:xfrm>
            <a:off x="8415709" y="3489259"/>
            <a:ext cx="58347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CB7AF2-9333-ED23-9774-4C35BFA31895}"/>
              </a:ext>
            </a:extLst>
          </p:cNvPr>
          <p:cNvSpPr/>
          <p:nvPr/>
        </p:nvSpPr>
        <p:spPr>
          <a:xfrm>
            <a:off x="5984403" y="5160782"/>
            <a:ext cx="62540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DF61A-5124-AD9F-113B-4C6852D3A995}"/>
              </a:ext>
            </a:extLst>
          </p:cNvPr>
          <p:cNvSpPr/>
          <p:nvPr/>
        </p:nvSpPr>
        <p:spPr>
          <a:xfrm>
            <a:off x="10459495" y="4952367"/>
            <a:ext cx="1079362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식물, 나무, 구과식물, 크리스마스 트리이(가) 표시된 사진&#10;&#10;자동 생성된 설명">
            <a:extLst>
              <a:ext uri="{FF2B5EF4-FFF2-40B4-BE49-F238E27FC236}">
                <a16:creationId xmlns:a16="http://schemas.microsoft.com/office/drawing/2014/main" id="{CBFE097D-579F-C03E-6E68-EEE4505DC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905298"/>
            <a:ext cx="5015345" cy="3761509"/>
          </a:xfrm>
          <a:prstGeom prst="rect">
            <a:avLst/>
          </a:prstGeom>
        </p:spPr>
      </p:pic>
      <p:pic>
        <p:nvPicPr>
          <p:cNvPr id="9" name="그림 8" descr="실내, 천장, 벽, 의류이(가) 표시된 사진&#10;&#10;자동 생성된 설명">
            <a:extLst>
              <a:ext uri="{FF2B5EF4-FFF2-40B4-BE49-F238E27FC236}">
                <a16:creationId xmlns:a16="http://schemas.microsoft.com/office/drawing/2014/main" id="{0C553046-33E5-44A2-F194-D1D389D8D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64" y="1905298"/>
            <a:ext cx="5015347" cy="3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5CCC6-5B57-3EE4-2740-2014367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394017"/>
            <a:ext cx="6107701" cy="44257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7809D-64B7-4B25-5700-B8422A756B52}"/>
              </a:ext>
            </a:extLst>
          </p:cNvPr>
          <p:cNvSpPr txBox="1"/>
          <p:nvPr/>
        </p:nvSpPr>
        <p:spPr>
          <a:xfrm>
            <a:off x="6777923" y="2917582"/>
            <a:ext cx="45127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SHE </a:t>
            </a:r>
            <a:r>
              <a:rPr lang="ko-KR" altLang="en-US" dirty="0"/>
              <a:t>경영시스템 인증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기후변화 협약 대응</a:t>
            </a:r>
            <a:endParaRPr lang="en-US" altLang="ko-KR" dirty="0"/>
          </a:p>
          <a:p>
            <a:r>
              <a:rPr lang="en-US" altLang="ko-KR" dirty="0"/>
              <a:t>     - Net Zero </a:t>
            </a:r>
            <a:r>
              <a:rPr lang="ko-KR" altLang="en-US" dirty="0"/>
              <a:t>달성을 위한 노력</a:t>
            </a:r>
            <a:endParaRPr lang="en-US" altLang="ko-KR" dirty="0"/>
          </a:p>
          <a:p>
            <a:r>
              <a:rPr lang="en-US" altLang="ko-KR" dirty="0"/>
              <a:t>     - RE100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탄소경영 최우수 기업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온실가스 </a:t>
            </a:r>
            <a:r>
              <a:rPr lang="ko-KR" altLang="en-US" dirty="0" err="1"/>
              <a:t>배출권</a:t>
            </a:r>
            <a:r>
              <a:rPr lang="ko-KR" altLang="en-US" dirty="0"/>
              <a:t> 거래제 대응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친환경 제품 및 사업장 구축을 위한 노력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8E9AEC-E7A8-52BE-1531-64C67241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23" y="1394017"/>
            <a:ext cx="5187085" cy="11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651333-B7C9-6769-481D-C8CE0AC093F4}"/>
              </a:ext>
            </a:extLst>
          </p:cNvPr>
          <p:cNvGrpSpPr/>
          <p:nvPr/>
        </p:nvGrpSpPr>
        <p:grpSpPr>
          <a:xfrm>
            <a:off x="1665502" y="5238435"/>
            <a:ext cx="8860995" cy="546500"/>
            <a:chOff x="1748591" y="5238435"/>
            <a:chExt cx="8860995" cy="5465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70229D6-CBD9-67C6-A00E-C0EEF5538368}"/>
                </a:ext>
              </a:extLst>
            </p:cNvPr>
            <p:cNvSpPr/>
            <p:nvPr/>
          </p:nvSpPr>
          <p:spPr>
            <a:xfrm>
              <a:off x="1748591" y="5238435"/>
              <a:ext cx="1440000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사업의 개요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784724F-2BC8-8190-1BA8-52EA84435E0D}"/>
                </a:ext>
              </a:extLst>
            </p:cNvPr>
            <p:cNvSpPr/>
            <p:nvPr/>
          </p:nvSpPr>
          <p:spPr>
            <a:xfrm>
              <a:off x="9101247" y="5242345"/>
              <a:ext cx="1508339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환경보호 활동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D2A5C2F-B494-D476-449F-9B4E0A0F74E7}"/>
                </a:ext>
              </a:extLst>
            </p:cNvPr>
            <p:cNvSpPr/>
            <p:nvPr/>
          </p:nvSpPr>
          <p:spPr>
            <a:xfrm>
              <a:off x="4176697" y="5244935"/>
              <a:ext cx="1440000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매출 및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수주상황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B5D137-10DE-0606-07C9-5AD7BD3B628C}"/>
                </a:ext>
              </a:extLst>
            </p:cNvPr>
            <p:cNvSpPr/>
            <p:nvPr/>
          </p:nvSpPr>
          <p:spPr>
            <a:xfrm>
              <a:off x="6604803" y="5244818"/>
              <a:ext cx="1508339" cy="540000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연구개발 실적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958898-A81F-D12E-8BB2-502457628676}"/>
                </a:ext>
              </a:extLst>
            </p:cNvPr>
            <p:cNvCxnSpPr/>
            <p:nvPr/>
          </p:nvCxnSpPr>
          <p:spPr>
            <a:xfrm>
              <a:off x="3502644" y="5514935"/>
              <a:ext cx="36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8E15DE0-C09C-5B83-830E-043A90A98E2D}"/>
                </a:ext>
              </a:extLst>
            </p:cNvPr>
            <p:cNvCxnSpPr/>
            <p:nvPr/>
          </p:nvCxnSpPr>
          <p:spPr>
            <a:xfrm>
              <a:off x="5930750" y="5514935"/>
              <a:ext cx="360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8FBDB9F-1190-B041-DDFA-0DDA8BDA5A23}"/>
                </a:ext>
              </a:extLst>
            </p:cNvPr>
            <p:cNvCxnSpPr/>
            <p:nvPr/>
          </p:nvCxnSpPr>
          <p:spPr>
            <a:xfrm>
              <a:off x="8427195" y="5514935"/>
              <a:ext cx="360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5D69BDA1-E596-B7E6-F75F-59E723F5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23856" r="493" b="23943"/>
          <a:stretch/>
        </p:blipFill>
        <p:spPr>
          <a:xfrm>
            <a:off x="692727" y="2032000"/>
            <a:ext cx="10769600" cy="27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환경보호 활동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실내, 사람, 멀티미디어이(가) 표시된 사진&#10;&#10;자동 생성된 설명">
            <a:extLst>
              <a:ext uri="{FF2B5EF4-FFF2-40B4-BE49-F238E27FC236}">
                <a16:creationId xmlns:a16="http://schemas.microsoft.com/office/drawing/2014/main" id="{D7F3077D-02B2-A431-2ECC-3A9EC571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1623290"/>
            <a:ext cx="5329382" cy="3997037"/>
          </a:xfrm>
          <a:prstGeom prst="rect">
            <a:avLst/>
          </a:prstGeom>
        </p:spPr>
      </p:pic>
      <p:pic>
        <p:nvPicPr>
          <p:cNvPr id="8" name="그림 7" descr="텍스트, 실내, 텔레비전, 디스플레이 장치이(가) 표시된 사진&#10;&#10;자동 생성된 설명">
            <a:extLst>
              <a:ext uri="{FF2B5EF4-FFF2-40B4-BE49-F238E27FC236}">
                <a16:creationId xmlns:a16="http://schemas.microsoft.com/office/drawing/2014/main" id="{9CB09734-462F-1932-9F42-4D221328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62" y="1623290"/>
            <a:ext cx="5241636" cy="39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5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마무리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28BE4D-37C4-C7EB-A899-A98CC782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306369"/>
            <a:ext cx="481965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80FD55-3808-99C2-8860-049AC9B7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95" y="1306369"/>
            <a:ext cx="35886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339110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8FDAC-302A-8941-11F3-7498E7B68CEB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E84B6A-C125-55F6-4DF1-62392BA5FF77}"/>
              </a:ext>
            </a:extLst>
          </p:cNvPr>
          <p:cNvSpPr txBox="1"/>
          <p:nvPr/>
        </p:nvSpPr>
        <p:spPr>
          <a:xfrm>
            <a:off x="3233678" y="387327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사업 활동</a:t>
            </a:r>
            <a:r>
              <a:rPr lang="ko-KR" altLang="en-US" sz="3600" dirty="0"/>
              <a:t>과 </a:t>
            </a:r>
            <a:r>
              <a:rPr lang="ko-KR" altLang="en-US" sz="3600" b="1" dirty="0"/>
              <a:t>성과</a:t>
            </a:r>
            <a:r>
              <a:rPr lang="ko-KR" altLang="en-US" sz="3600" dirty="0"/>
              <a:t>를 </a:t>
            </a:r>
            <a:endParaRPr lang="en-US" altLang="ko-KR" sz="3600" dirty="0"/>
          </a:p>
          <a:p>
            <a:pPr algn="ctr"/>
            <a:r>
              <a:rPr lang="ko-KR" altLang="en-US" sz="3600" dirty="0"/>
              <a:t>요약하여 제시한 내용</a:t>
            </a:r>
          </a:p>
        </p:txBody>
      </p:sp>
      <p:grpSp>
        <p:nvGrpSpPr>
          <p:cNvPr id="23" name="Google Shape;12356;p74">
            <a:extLst>
              <a:ext uri="{FF2B5EF4-FFF2-40B4-BE49-F238E27FC236}">
                <a16:creationId xmlns:a16="http://schemas.microsoft.com/office/drawing/2014/main" id="{AB55ED2A-7E8C-1743-2DAC-ED9E549B0FD2}"/>
              </a:ext>
            </a:extLst>
          </p:cNvPr>
          <p:cNvGrpSpPr>
            <a:grpSpLocks noChangeAspect="1"/>
          </p:cNvGrpSpPr>
          <p:nvPr/>
        </p:nvGrpSpPr>
        <p:grpSpPr>
          <a:xfrm>
            <a:off x="5583089" y="2045307"/>
            <a:ext cx="897996" cy="1440000"/>
            <a:chOff x="5211031" y="1969108"/>
            <a:chExt cx="226661" cy="363467"/>
          </a:xfrm>
        </p:grpSpPr>
        <p:sp>
          <p:nvSpPr>
            <p:cNvPr id="24" name="Google Shape;12357;p74">
              <a:extLst>
                <a:ext uri="{FF2B5EF4-FFF2-40B4-BE49-F238E27FC236}">
                  <a16:creationId xmlns:a16="http://schemas.microsoft.com/office/drawing/2014/main" id="{81D3F98F-AC5E-3F2E-4E9D-390CFB923151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58;p74">
              <a:extLst>
                <a:ext uri="{FF2B5EF4-FFF2-40B4-BE49-F238E27FC236}">
                  <a16:creationId xmlns:a16="http://schemas.microsoft.com/office/drawing/2014/main" id="{12ACD7B6-7EEA-DBA1-2926-69B6ACBBECC0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573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164EDC-A82C-37DF-F6D8-3327C594B412}"/>
              </a:ext>
            </a:extLst>
          </p:cNvPr>
          <p:cNvGrpSpPr/>
          <p:nvPr/>
        </p:nvGrpSpPr>
        <p:grpSpPr>
          <a:xfrm>
            <a:off x="405980" y="1276350"/>
            <a:ext cx="6655418" cy="4305300"/>
            <a:chOff x="2740995" y="1619250"/>
            <a:chExt cx="6655418" cy="43053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5889257-E5A4-6956-8BA3-0A4A7AF0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0995" y="1619250"/>
              <a:ext cx="6655417" cy="36195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11DB4F-BAE4-E27E-8AA0-4DF5DC54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0995" y="5238750"/>
              <a:ext cx="6655418" cy="685800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655781" y="2290618"/>
            <a:ext cx="123767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5ECB6C-F922-19A7-E258-4590E993E3AF}"/>
              </a:ext>
            </a:extLst>
          </p:cNvPr>
          <p:cNvSpPr/>
          <p:nvPr/>
        </p:nvSpPr>
        <p:spPr>
          <a:xfrm>
            <a:off x="822036" y="3132519"/>
            <a:ext cx="27709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3168073" y="3132519"/>
            <a:ext cx="229985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2BC376-E882-D911-AF15-A6DD5791FAC2}"/>
              </a:ext>
            </a:extLst>
          </p:cNvPr>
          <p:cNvSpPr/>
          <p:nvPr/>
        </p:nvSpPr>
        <p:spPr>
          <a:xfrm>
            <a:off x="405979" y="4864675"/>
            <a:ext cx="997948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FFA7E-5491-CB37-76AF-21A84861A30F}"/>
              </a:ext>
            </a:extLst>
          </p:cNvPr>
          <p:cNvSpPr/>
          <p:nvPr/>
        </p:nvSpPr>
        <p:spPr>
          <a:xfrm>
            <a:off x="2456451" y="4864675"/>
            <a:ext cx="1284276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79077-AF87-E8E9-C8FC-AE088F26AB78}"/>
              </a:ext>
            </a:extLst>
          </p:cNvPr>
          <p:cNvSpPr/>
          <p:nvPr/>
        </p:nvSpPr>
        <p:spPr>
          <a:xfrm>
            <a:off x="4045105" y="4864675"/>
            <a:ext cx="1977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A381AF-C099-C615-DE60-BE4EBB145DBD}"/>
              </a:ext>
            </a:extLst>
          </p:cNvPr>
          <p:cNvSpPr txBox="1"/>
          <p:nvPr/>
        </p:nvSpPr>
        <p:spPr>
          <a:xfrm>
            <a:off x="7311198" y="2540001"/>
            <a:ext cx="42883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글로벌 전자 기업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Set : </a:t>
            </a:r>
            <a:r>
              <a:rPr lang="ko-KR" altLang="en-US" dirty="0"/>
              <a:t>전자제품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DS : DRAM, NAND, </a:t>
            </a:r>
            <a:r>
              <a:rPr lang="ko-KR" altLang="en-US" dirty="0"/>
              <a:t>모바일 </a:t>
            </a:r>
            <a:r>
              <a:rPr lang="en-US" altLang="ko-KR" dirty="0"/>
              <a:t>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SDC : </a:t>
            </a:r>
            <a:r>
              <a:rPr lang="ko-KR" altLang="en-US" dirty="0"/>
              <a:t>디스플레이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년 반기 매출액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123</a:t>
            </a:r>
            <a:r>
              <a:rPr lang="ko-KR" altLang="en-US" dirty="0"/>
              <a:t>조 </a:t>
            </a:r>
            <a:r>
              <a:rPr lang="en-US" altLang="ko-KR" dirty="0"/>
              <a:t>7,500</a:t>
            </a:r>
            <a:r>
              <a:rPr lang="ko-KR" altLang="en-US" dirty="0"/>
              <a:t>억원</a:t>
            </a:r>
          </a:p>
        </p:txBody>
      </p:sp>
    </p:spTree>
    <p:extLst>
      <p:ext uri="{BB962C8B-B14F-4D97-AF65-F5344CB8AC3E}">
        <p14:creationId xmlns:p14="http://schemas.microsoft.com/office/powerpoint/2010/main" val="185990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사업의 개요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AAA9F2-EEE8-533B-7DFE-CA5E51C0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35" y="1082729"/>
            <a:ext cx="5714437" cy="46925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F0C78-45E7-68E5-20ED-E195DADEF594}"/>
              </a:ext>
            </a:extLst>
          </p:cNvPr>
          <p:cNvSpPr/>
          <p:nvPr/>
        </p:nvSpPr>
        <p:spPr>
          <a:xfrm>
            <a:off x="4849090" y="1768631"/>
            <a:ext cx="1237673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605CF-4E5D-7252-F221-82377412A2E7}"/>
              </a:ext>
            </a:extLst>
          </p:cNvPr>
          <p:cNvSpPr/>
          <p:nvPr/>
        </p:nvSpPr>
        <p:spPr>
          <a:xfrm>
            <a:off x="2355273" y="3357508"/>
            <a:ext cx="406400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9DA48-DDA4-0969-1A02-7948C808A2B6}"/>
              </a:ext>
            </a:extLst>
          </p:cNvPr>
          <p:cNvSpPr/>
          <p:nvPr/>
        </p:nvSpPr>
        <p:spPr>
          <a:xfrm>
            <a:off x="4986069" y="2266440"/>
            <a:ext cx="869785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AF0C6F-2FEB-3D23-4B36-F62D4A47BA30}"/>
              </a:ext>
            </a:extLst>
          </p:cNvPr>
          <p:cNvSpPr/>
          <p:nvPr/>
        </p:nvSpPr>
        <p:spPr>
          <a:xfrm>
            <a:off x="1586615" y="5500147"/>
            <a:ext cx="461819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0D64E-AD14-3E60-BDE2-C535C4CC12AE}"/>
              </a:ext>
            </a:extLst>
          </p:cNvPr>
          <p:cNvSpPr/>
          <p:nvPr/>
        </p:nvSpPr>
        <p:spPr>
          <a:xfrm>
            <a:off x="3334327" y="5500148"/>
            <a:ext cx="1025237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E6D2A1-03F2-BC5B-AB36-C3DAC7F40016}"/>
              </a:ext>
            </a:extLst>
          </p:cNvPr>
          <p:cNvSpPr/>
          <p:nvPr/>
        </p:nvSpPr>
        <p:spPr>
          <a:xfrm>
            <a:off x="3020291" y="2471356"/>
            <a:ext cx="1274618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D9C5B-7591-7CAC-5F5B-D2A5C6CBE833}"/>
              </a:ext>
            </a:extLst>
          </p:cNvPr>
          <p:cNvSpPr/>
          <p:nvPr/>
        </p:nvSpPr>
        <p:spPr>
          <a:xfrm>
            <a:off x="4116285" y="3357508"/>
            <a:ext cx="797460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7809D-64B7-4B25-5700-B8422A756B52}"/>
              </a:ext>
            </a:extLst>
          </p:cNvPr>
          <p:cNvSpPr txBox="1"/>
          <p:nvPr/>
        </p:nvSpPr>
        <p:spPr>
          <a:xfrm>
            <a:off x="7311198" y="2540001"/>
            <a:ext cx="45704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글로벌 반도체 기업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메모리반도체 </a:t>
            </a:r>
            <a:r>
              <a:rPr lang="en-US" altLang="ko-KR" dirty="0"/>
              <a:t>: DRAM, NAND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반도체 </a:t>
            </a:r>
            <a:r>
              <a:rPr lang="en-US" altLang="ko-KR" dirty="0"/>
              <a:t>: CIS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파운드리 </a:t>
            </a:r>
            <a:r>
              <a:rPr lang="en-US" altLang="ko-KR" dirty="0"/>
              <a:t>: 8</a:t>
            </a:r>
            <a:r>
              <a:rPr lang="ko-KR" altLang="en-US" dirty="0"/>
              <a:t>인치 웨이퍼 기반 </a:t>
            </a:r>
            <a:r>
              <a:rPr lang="en-US" altLang="ko-KR" dirty="0"/>
              <a:t>PMIC, DDI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년 반기 매출액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123</a:t>
            </a:r>
            <a:r>
              <a:rPr lang="ko-KR" altLang="en-US" dirty="0"/>
              <a:t>조 </a:t>
            </a:r>
            <a:r>
              <a:rPr lang="en-US" altLang="ko-KR" dirty="0"/>
              <a:t>7,500</a:t>
            </a:r>
            <a:r>
              <a:rPr lang="ko-KR" altLang="en-US" dirty="0"/>
              <a:t>억원</a:t>
            </a:r>
          </a:p>
        </p:txBody>
      </p:sp>
    </p:spTree>
    <p:extLst>
      <p:ext uri="{BB962C8B-B14F-4D97-AF65-F5344CB8AC3E}">
        <p14:creationId xmlns:p14="http://schemas.microsoft.com/office/powerpoint/2010/main" val="3805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18783C-C26D-099C-9271-39D687A15CD1}"/>
              </a:ext>
            </a:extLst>
          </p:cNvPr>
          <p:cNvSpPr/>
          <p:nvPr/>
        </p:nvSpPr>
        <p:spPr>
          <a:xfrm>
            <a:off x="412441" y="1199771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사업의 개요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27D73-BF8D-A1B0-75C9-0DD7718F6AA6}"/>
              </a:ext>
            </a:extLst>
          </p:cNvPr>
          <p:cNvSpPr/>
          <p:nvPr/>
        </p:nvSpPr>
        <p:spPr>
          <a:xfrm>
            <a:off x="344102" y="552415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환경보호 활동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44982AC-72CC-78C0-E309-290014B6913D}"/>
              </a:ext>
            </a:extLst>
          </p:cNvPr>
          <p:cNvSpPr/>
          <p:nvPr/>
        </p:nvSpPr>
        <p:spPr>
          <a:xfrm>
            <a:off x="412441" y="2641233"/>
            <a:ext cx="1440000" cy="54000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매출 및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수주상황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BD7072-C8BC-D7D4-EE8A-85849FE5A614}"/>
              </a:ext>
            </a:extLst>
          </p:cNvPr>
          <p:cNvSpPr/>
          <p:nvPr/>
        </p:nvSpPr>
        <p:spPr>
          <a:xfrm>
            <a:off x="344102" y="4082695"/>
            <a:ext cx="1508339" cy="54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연구개발 실적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6FCFA-FFAD-F329-7D59-5699DB07FBFC}"/>
              </a:ext>
            </a:extLst>
          </p:cNvPr>
          <p:cNvCxnSpPr>
            <a:cxnSpLocks/>
          </p:cNvCxnSpPr>
          <p:nvPr/>
        </p:nvCxnSpPr>
        <p:spPr>
          <a:xfrm rot="5400000">
            <a:off x="945979" y="2190502"/>
            <a:ext cx="36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683004-A01A-D6A5-2753-F1F7D8C22D8F}"/>
              </a:ext>
            </a:extLst>
          </p:cNvPr>
          <p:cNvCxnSpPr>
            <a:cxnSpLocks/>
          </p:cNvCxnSpPr>
          <p:nvPr/>
        </p:nvCxnSpPr>
        <p:spPr>
          <a:xfrm rot="5400000">
            <a:off x="945979" y="3631964"/>
            <a:ext cx="36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F5D7F0-AB7D-602D-D7B6-2C62D4A253E0}"/>
              </a:ext>
            </a:extLst>
          </p:cNvPr>
          <p:cNvCxnSpPr>
            <a:cxnSpLocks/>
          </p:cNvCxnSpPr>
          <p:nvPr/>
        </p:nvCxnSpPr>
        <p:spPr>
          <a:xfrm rot="5400000">
            <a:off x="945979" y="5073426"/>
            <a:ext cx="360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AD7551-8A81-9F99-450D-B0F56BE1B72B}"/>
              </a:ext>
            </a:extLst>
          </p:cNvPr>
          <p:cNvSpPr txBox="1"/>
          <p:nvPr/>
        </p:nvSpPr>
        <p:spPr>
          <a:xfrm>
            <a:off x="2541180" y="3873278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기업의 </a:t>
            </a:r>
            <a:r>
              <a:rPr lang="ko-KR" altLang="en-US" sz="3600" b="1" dirty="0"/>
              <a:t>매출액</a:t>
            </a:r>
            <a:r>
              <a:rPr lang="ko-KR" altLang="en-US" sz="3600" dirty="0"/>
              <a:t>과 </a:t>
            </a:r>
            <a:r>
              <a:rPr lang="ko-KR" altLang="en-US" sz="3600" b="1" dirty="0"/>
              <a:t>수주 상황</a:t>
            </a:r>
            <a:r>
              <a:rPr lang="ko-KR" altLang="en-US" sz="3600" dirty="0"/>
              <a:t>에 대한</a:t>
            </a:r>
            <a:endParaRPr lang="en-US" altLang="ko-KR" sz="3600" dirty="0"/>
          </a:p>
          <a:p>
            <a:pPr algn="ctr"/>
            <a:r>
              <a:rPr lang="ko-KR" altLang="en-US" sz="3600" b="1" dirty="0"/>
              <a:t>개요</a:t>
            </a:r>
            <a:r>
              <a:rPr lang="ko-KR" altLang="en-US" sz="3600" dirty="0"/>
              <a:t>를 정리한 내용</a:t>
            </a:r>
          </a:p>
        </p:txBody>
      </p:sp>
      <p:grpSp>
        <p:nvGrpSpPr>
          <p:cNvPr id="23" name="Google Shape;9727;p70">
            <a:extLst>
              <a:ext uri="{FF2B5EF4-FFF2-40B4-BE49-F238E27FC236}">
                <a16:creationId xmlns:a16="http://schemas.microsoft.com/office/drawing/2014/main" id="{E94F7717-BCCE-058D-76A0-DE171488DAE6}"/>
              </a:ext>
            </a:extLst>
          </p:cNvPr>
          <p:cNvGrpSpPr>
            <a:grpSpLocks noChangeAspect="1"/>
          </p:cNvGrpSpPr>
          <p:nvPr/>
        </p:nvGrpSpPr>
        <p:grpSpPr>
          <a:xfrm>
            <a:off x="5506182" y="2472799"/>
            <a:ext cx="1179634" cy="1080000"/>
            <a:chOff x="1731523" y="2422616"/>
            <a:chExt cx="399435" cy="365698"/>
          </a:xfrm>
        </p:grpSpPr>
        <p:sp>
          <p:nvSpPr>
            <p:cNvPr id="24" name="Google Shape;9728;p70">
              <a:extLst>
                <a:ext uri="{FF2B5EF4-FFF2-40B4-BE49-F238E27FC236}">
                  <a16:creationId xmlns:a16="http://schemas.microsoft.com/office/drawing/2014/main" id="{3CD7FFA4-7819-09FC-FBA5-48609B947B48}"/>
                </a:ext>
              </a:extLst>
            </p:cNvPr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29;p70">
              <a:extLst>
                <a:ext uri="{FF2B5EF4-FFF2-40B4-BE49-F238E27FC236}">
                  <a16:creationId xmlns:a16="http://schemas.microsoft.com/office/drawing/2014/main" id="{95FE4A76-B724-A00F-4256-7FFB2CAD8F6B}"/>
                </a:ext>
              </a:extLst>
            </p:cNvPr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30;p70">
              <a:extLst>
                <a:ext uri="{FF2B5EF4-FFF2-40B4-BE49-F238E27FC236}">
                  <a16:creationId xmlns:a16="http://schemas.microsoft.com/office/drawing/2014/main" id="{9A12079D-369D-1EDE-12D3-B0FAA19C5932}"/>
                </a:ext>
              </a:extLst>
            </p:cNvPr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41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9FCFA-F760-DBFC-3E77-7552DF60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42" y="1038805"/>
            <a:ext cx="5594019" cy="4751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7DD755-7EF5-8AD2-7699-1F1B618E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450638"/>
            <a:ext cx="5760355" cy="36634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77967-7703-9993-0095-FABF07A6A6F1}"/>
              </a:ext>
            </a:extLst>
          </p:cNvPr>
          <p:cNvSpPr/>
          <p:nvPr/>
        </p:nvSpPr>
        <p:spPr>
          <a:xfrm>
            <a:off x="3875451" y="2577737"/>
            <a:ext cx="1758996" cy="177782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5ECB6C-F922-19A7-E258-4590E993E3AF}"/>
              </a:ext>
            </a:extLst>
          </p:cNvPr>
          <p:cNvSpPr/>
          <p:nvPr/>
        </p:nvSpPr>
        <p:spPr>
          <a:xfrm>
            <a:off x="766407" y="3985983"/>
            <a:ext cx="566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48CD1B-8A37-561D-B7FE-2F146E6A4E6A}"/>
              </a:ext>
            </a:extLst>
          </p:cNvPr>
          <p:cNvSpPr/>
          <p:nvPr/>
        </p:nvSpPr>
        <p:spPr>
          <a:xfrm>
            <a:off x="6579094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2BC376-E882-D911-AF15-A6DD5791FAC2}"/>
              </a:ext>
            </a:extLst>
          </p:cNvPr>
          <p:cNvSpPr/>
          <p:nvPr/>
        </p:nvSpPr>
        <p:spPr>
          <a:xfrm>
            <a:off x="4722201" y="3985982"/>
            <a:ext cx="566004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D97443-89C0-BA5D-00A6-5715ABE32703}"/>
              </a:ext>
            </a:extLst>
          </p:cNvPr>
          <p:cNvSpPr/>
          <p:nvPr/>
        </p:nvSpPr>
        <p:spPr>
          <a:xfrm>
            <a:off x="8595497" y="1968137"/>
            <a:ext cx="1044892" cy="160365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BA837-3F72-6EBB-9F31-5B9B673C3F16}"/>
              </a:ext>
            </a:extLst>
          </p:cNvPr>
          <p:cNvSpPr/>
          <p:nvPr/>
        </p:nvSpPr>
        <p:spPr>
          <a:xfrm>
            <a:off x="9529301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077C1E-6350-374E-CA8C-05BE627C0335}"/>
              </a:ext>
            </a:extLst>
          </p:cNvPr>
          <p:cNvSpPr/>
          <p:nvPr/>
        </p:nvSpPr>
        <p:spPr>
          <a:xfrm>
            <a:off x="10210537" y="3820517"/>
            <a:ext cx="509201" cy="24938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16FBAB-9602-98C2-F2AA-2F8424F2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43" y="2969039"/>
            <a:ext cx="6610350" cy="1438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54DA43E-1349-4DDF-9D4A-5F5564E789B7}"/>
                  </a:ext>
                </a:extLst>
              </p14:cNvPr>
              <p14:cNvContentPartPr/>
              <p14:nvPr/>
            </p14:nvContentPartPr>
            <p14:xfrm>
              <a:off x="4710960" y="3691423"/>
              <a:ext cx="1447560" cy="73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54DA43E-1349-4DDF-9D4A-5F5564E789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6960" y="3583423"/>
                <a:ext cx="1555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587E37-0267-4E22-9FE6-FBFA819BBE33}"/>
                  </a:ext>
                </a:extLst>
              </p14:cNvPr>
              <p14:cNvContentPartPr/>
              <p14:nvPr/>
            </p14:nvContentPartPr>
            <p14:xfrm>
              <a:off x="6426360" y="3726343"/>
              <a:ext cx="1532160" cy="457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587E37-0267-4E22-9FE6-FBFA819BBE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2360" y="3618343"/>
                <a:ext cx="163980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8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판매전략과 주요 매출처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18B4F5-71E4-808F-47CC-33F2F9249A10}"/>
              </a:ext>
            </a:extLst>
          </p:cNvPr>
          <p:cNvGrpSpPr/>
          <p:nvPr/>
        </p:nvGrpSpPr>
        <p:grpSpPr>
          <a:xfrm>
            <a:off x="2341041" y="2173062"/>
            <a:ext cx="7509918" cy="3156313"/>
            <a:chOff x="3033577" y="1808389"/>
            <a:chExt cx="6677025" cy="24765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26BF63-7AF7-B618-D504-799ADC910020}"/>
                </a:ext>
              </a:extLst>
            </p:cNvPr>
            <p:cNvGrpSpPr/>
            <p:nvPr/>
          </p:nvGrpSpPr>
          <p:grpSpPr>
            <a:xfrm>
              <a:off x="3033577" y="1808389"/>
              <a:ext cx="6677025" cy="2476500"/>
              <a:chOff x="3895725" y="2809875"/>
              <a:chExt cx="6677025" cy="24765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BDFD7A5-9731-53E3-BC1A-461E42A12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5725" y="2809875"/>
                <a:ext cx="4400550" cy="123825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794EFC4-55E5-0F9E-5E55-B4C78AAA2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5725" y="4048125"/>
                <a:ext cx="6677025" cy="123825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77967-7703-9993-0095-FABF07A6A6F1}"/>
                </a:ext>
              </a:extLst>
            </p:cNvPr>
            <p:cNvSpPr/>
            <p:nvPr/>
          </p:nvSpPr>
          <p:spPr>
            <a:xfrm>
              <a:off x="5898342" y="2445018"/>
              <a:ext cx="1066828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48CD1B-8A37-561D-B7FE-2F146E6A4E6A}"/>
                </a:ext>
              </a:extLst>
            </p:cNvPr>
            <p:cNvSpPr/>
            <p:nvPr/>
          </p:nvSpPr>
          <p:spPr>
            <a:xfrm>
              <a:off x="5737101" y="3501733"/>
              <a:ext cx="3659448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12BC376-E882-D911-AF15-A6DD5791FAC2}"/>
                </a:ext>
              </a:extLst>
            </p:cNvPr>
            <p:cNvSpPr/>
            <p:nvPr/>
          </p:nvSpPr>
          <p:spPr>
            <a:xfrm>
              <a:off x="4566379" y="2694401"/>
              <a:ext cx="1242237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9FFA7E-5491-CB37-76AF-21A84861A30F}"/>
                </a:ext>
              </a:extLst>
            </p:cNvPr>
            <p:cNvSpPr/>
            <p:nvPr/>
          </p:nvSpPr>
          <p:spPr>
            <a:xfrm>
              <a:off x="3101063" y="3751116"/>
              <a:ext cx="59137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879077-AF87-E8E9-C8FC-AE088F26AB78}"/>
                </a:ext>
              </a:extLst>
            </p:cNvPr>
            <p:cNvSpPr/>
            <p:nvPr/>
          </p:nvSpPr>
          <p:spPr>
            <a:xfrm>
              <a:off x="3165539" y="2290617"/>
              <a:ext cx="1066827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65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매출 및 수주상황 </a:t>
            </a:r>
            <a:r>
              <a:rPr lang="en-US" altLang="ko-KR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SK</a:t>
            </a:r>
            <a:r>
              <a:rPr lang="ko-KR" altLang="en-US" sz="2800" b="1" spc="-2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하이닉스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A23710-7165-9916-9773-8BC398C1C74D}"/>
              </a:ext>
            </a:extLst>
          </p:cNvPr>
          <p:cNvGrpSpPr/>
          <p:nvPr/>
        </p:nvGrpSpPr>
        <p:grpSpPr>
          <a:xfrm>
            <a:off x="409507" y="1464251"/>
            <a:ext cx="6648450" cy="2781300"/>
            <a:chOff x="522720" y="1464251"/>
            <a:chExt cx="6648450" cy="27813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714C5C3-B859-409D-94C6-AEACDDAC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20" y="2959676"/>
              <a:ext cx="6648450" cy="12858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77C5B3-86DA-6A55-1642-5D3D025F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720" y="1464251"/>
              <a:ext cx="6648450" cy="14954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9605CF-4E5D-7252-F221-82377412A2E7}"/>
                </a:ext>
              </a:extLst>
            </p:cNvPr>
            <p:cNvSpPr/>
            <p:nvPr/>
          </p:nvSpPr>
          <p:spPr>
            <a:xfrm>
              <a:off x="2419258" y="3656423"/>
              <a:ext cx="44586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E6D2A1-03F2-BC5B-AB36-C3DAC7F40016}"/>
                </a:ext>
              </a:extLst>
            </p:cNvPr>
            <p:cNvSpPr/>
            <p:nvPr/>
          </p:nvSpPr>
          <p:spPr>
            <a:xfrm>
              <a:off x="4187642" y="2407698"/>
              <a:ext cx="797460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20D9C5B-7591-7CAC-5F5B-D2A5C6CBE833}"/>
                </a:ext>
              </a:extLst>
            </p:cNvPr>
            <p:cNvSpPr/>
            <p:nvPr/>
          </p:nvSpPr>
          <p:spPr>
            <a:xfrm>
              <a:off x="2272937" y="2406264"/>
              <a:ext cx="1506582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A0C61-AAB2-0FC2-A59C-E94123F141BF}"/>
                </a:ext>
              </a:extLst>
            </p:cNvPr>
            <p:cNvSpPr/>
            <p:nvPr/>
          </p:nvSpPr>
          <p:spPr>
            <a:xfrm>
              <a:off x="2419258" y="3901689"/>
              <a:ext cx="445861" cy="249383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1842826-8744-FBEC-0DAA-006A6507B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07" y="4973977"/>
            <a:ext cx="6648450" cy="1009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E37A66-E232-2833-C933-68BF8270F529}"/>
              </a:ext>
            </a:extLst>
          </p:cNvPr>
          <p:cNvSpPr txBox="1"/>
          <p:nvPr/>
        </p:nvSpPr>
        <p:spPr>
          <a:xfrm>
            <a:off x="444134" y="461554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삼성전자 자료</a:t>
            </a:r>
          </a:p>
        </p:txBody>
      </p:sp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0D22785C-A448-69FF-8918-BD1700740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85" y="2074897"/>
            <a:ext cx="4464981" cy="34486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4600D-55DC-223B-B41C-803F9E54A84F}"/>
              </a:ext>
            </a:extLst>
          </p:cNvPr>
          <p:cNvGrpSpPr/>
          <p:nvPr/>
        </p:nvGrpSpPr>
        <p:grpSpPr>
          <a:xfrm>
            <a:off x="2594195" y="2247742"/>
            <a:ext cx="7315200" cy="2817361"/>
            <a:chOff x="2590800" y="3069168"/>
            <a:chExt cx="7315200" cy="281736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DE3E3B3-C3E7-F6B4-8C29-160712AC6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1400"/>
            <a:stretch/>
          </p:blipFill>
          <p:spPr>
            <a:xfrm>
              <a:off x="2590800" y="3069168"/>
              <a:ext cx="7315200" cy="40549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EF9346-0159-BB3E-4C5A-2E9E8786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8845"/>
            <a:stretch/>
          </p:blipFill>
          <p:spPr>
            <a:xfrm>
              <a:off x="2590800" y="3474663"/>
              <a:ext cx="7315200" cy="241186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4F0311F-DF45-E2CB-7DC3-F91E12F0D4E9}"/>
                  </a:ext>
                </a:extLst>
              </p14:cNvPr>
              <p14:cNvContentPartPr/>
              <p14:nvPr/>
            </p14:nvContentPartPr>
            <p14:xfrm>
              <a:off x="4815360" y="3229543"/>
              <a:ext cx="1410480" cy="298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4F0311F-DF45-E2CB-7DC3-F91E12F0D4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1720" y="3121543"/>
                <a:ext cx="1518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091A685-E9D1-2687-F6B5-44B20950E04C}"/>
                  </a:ext>
                </a:extLst>
              </p14:cNvPr>
              <p14:cNvContentPartPr/>
              <p14:nvPr/>
            </p14:nvContentPartPr>
            <p14:xfrm>
              <a:off x="4789440" y="3464983"/>
              <a:ext cx="2437560" cy="360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091A685-E9D1-2687-F6B5-44B20950E0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5440" y="3357343"/>
                <a:ext cx="2545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A637AAC-B8B5-F35F-6652-535ACBAB5A07}"/>
                  </a:ext>
                </a:extLst>
              </p14:cNvPr>
              <p14:cNvContentPartPr/>
              <p14:nvPr/>
            </p14:nvContentPartPr>
            <p14:xfrm>
              <a:off x="9344160" y="2733103"/>
              <a:ext cx="425880" cy="100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A637AAC-B8B5-F35F-6652-535ACBAB5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90160" y="2625463"/>
                <a:ext cx="533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FD9FBC9-E40C-7377-7D05-81E92CE55C94}"/>
                  </a:ext>
                </a:extLst>
              </p14:cNvPr>
              <p14:cNvContentPartPr/>
              <p14:nvPr/>
            </p14:nvContentPartPr>
            <p14:xfrm>
              <a:off x="2707920" y="3012103"/>
              <a:ext cx="2034000" cy="554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FD9FBC9-E40C-7377-7D05-81E92CE55C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3920" y="2904463"/>
                <a:ext cx="21416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115C363-331D-326F-F996-15EE0F7281C5}"/>
                  </a:ext>
                </a:extLst>
              </p14:cNvPr>
              <p14:cNvContentPartPr/>
              <p14:nvPr/>
            </p14:nvContentPartPr>
            <p14:xfrm>
              <a:off x="2682000" y="4367863"/>
              <a:ext cx="465840" cy="30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115C363-331D-326F-F996-15EE0F7281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8000" y="4259863"/>
                <a:ext cx="5734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E06A26C-D5F0-18D0-967A-FB9C007B2DDE}"/>
                  </a:ext>
                </a:extLst>
              </p14:cNvPr>
              <p14:cNvContentPartPr/>
              <p14:nvPr/>
            </p14:nvContentPartPr>
            <p14:xfrm>
              <a:off x="3239280" y="4606543"/>
              <a:ext cx="1001160" cy="3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E06A26C-D5F0-18D0-967A-FB9C007B2D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5280" y="4498903"/>
                <a:ext cx="1108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AA9ACD0-5E5E-74E3-9F62-4BF94CC8C50A}"/>
                  </a:ext>
                </a:extLst>
              </p14:cNvPr>
              <p14:cNvContentPartPr/>
              <p14:nvPr/>
            </p14:nvContentPartPr>
            <p14:xfrm>
              <a:off x="4571640" y="4623823"/>
              <a:ext cx="1932480" cy="180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AA9ACD0-5E5E-74E3-9F62-4BF94CC8C5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8000" y="4515823"/>
                <a:ext cx="204012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61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28c935-0964-494a-aab1-6118f7fc9dd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68DD9E2A6110489D5C46C2F23345A5" ma:contentTypeVersion="6" ma:contentTypeDescription="새 문서를 만듭니다." ma:contentTypeScope="" ma:versionID="dd09dee292aaa0d1f5947086c5e7c0cf">
  <xsd:schema xmlns:xsd="http://www.w3.org/2001/XMLSchema" xmlns:xs="http://www.w3.org/2001/XMLSchema" xmlns:p="http://schemas.microsoft.com/office/2006/metadata/properties" xmlns:ns3="1628c935-0964-494a-aab1-6118f7fc9ddd" targetNamespace="http://schemas.microsoft.com/office/2006/metadata/properties" ma:root="true" ma:fieldsID="d94306a52d8562f4b6499e0e8c84344a" ns3:_="">
    <xsd:import namespace="1628c935-0964-494a-aab1-6118f7fc9d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8c935-0964-494a-aab1-6118f7fc9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E2326D-A809-4E2F-8491-71863B76185B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1628c935-0964-494a-aab1-6118f7fc9ddd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36B876-DBC6-4188-90D0-ECE465AE88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28c935-0964-494a-aab1-6118f7fc9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70310-758D-4923-BD5D-D161FF5E5B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XNOR-SRAM In-Memory Computing SRAM Macro for BinaryTernary Deep Neural Networks_4</Template>
  <TotalTime>1256</TotalTime>
  <Words>1339</Words>
  <Application>Microsoft Office PowerPoint</Application>
  <PresentationFormat>와이드스크린</PresentationFormat>
  <Paragraphs>189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맑은 고딕</vt:lpstr>
      <vt:lpstr>Times New Roman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김형준</dc:creator>
  <cp:lastModifiedBy>김형준</cp:lastModifiedBy>
  <cp:revision>135</cp:revision>
  <dcterms:created xsi:type="dcterms:W3CDTF">2023-08-08T14:46:16Z</dcterms:created>
  <dcterms:modified xsi:type="dcterms:W3CDTF">2023-09-07T14:07:54Z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0x010100CD68DD9E2A6110489D5C46C2F23345A5</vt:lpwstr>
  </property>
</Properties>
</file>